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48" r:id="rId2"/>
  </p:sldMasterIdLst>
  <p:sldIdLst>
    <p:sldId id="257" r:id="rId3"/>
    <p:sldId id="271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5AE66-63C9-89B9-961D-7F5F55A58873}" v="18" dt="2023-07-20T20:46:04.794"/>
    <p1510:client id="{2EBB9159-9548-347C-1052-1D52E3880DE7}" v="868" dt="2023-07-10T19:28:18.546"/>
    <p1510:client id="{368039D9-3BC0-ECDD-D3CA-70CA768F4557}" v="38" dt="2023-07-10T18:19:41.088"/>
    <p1510:client id="{4667AE34-6F36-3960-508E-F079CD53B588}" v="109" dt="2023-07-21T23:53:36.938"/>
    <p1510:client id="{6B48AFDA-65D5-AACB-1331-0530B09A5B22}" v="3" dt="2023-07-20T20:17:50.940"/>
    <p1510:client id="{77E679E5-9AB6-95F5-B50F-F7815A1D6527}" v="17" dt="2023-07-10T22:11:37.500"/>
    <p1510:client id="{A760A9F4-5684-F872-71D4-AF4D6F309898}" v="53" dt="2023-07-10T20:00:23.739"/>
    <p1510:client id="{C3E53C85-559D-8F21-3885-178011ED90D3}" v="1" dt="2023-07-21T20:06:13.360"/>
    <p1510:client id="{CBE0841B-016B-C393-B7F4-D1F7A2B41897}" v="586" dt="2023-07-20T20:43:16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28:24.192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49.066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52.910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2488" y="950976"/>
            <a:ext cx="5239512" cy="49651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EBC2D4-4F41-249E-7141-E0E12113CE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72346" y="0"/>
            <a:ext cx="28956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cap="none" spc="50" baseline="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220C40-4EC0-BFB1-D615-1455BA15A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3684897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3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 layout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2">
            <a:extLst>
              <a:ext uri="{FF2B5EF4-FFF2-40B4-BE49-F238E27FC236}">
                <a16:creationId xmlns:a16="http://schemas.microsoft.com/office/drawing/2014/main" id="{A750E0F3-3708-7BB7-7A9E-123ED3BAC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0664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664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36976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07792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792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5404104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4920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4920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71232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242048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242048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9738360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409176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09176" y="5431536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EAB4BA-80BD-7371-B929-19121B20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44474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5AB06E-DF62-F8F9-5394-965FE9EF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8818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99703C-0E17-F953-C69A-F4BE3C334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9959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4C6290-D338-8FBA-9D0B-CAF45DE68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39717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04D8C7-8727-8343-DFC8-E415C809B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778565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1314"/>
            <a:ext cx="12192000" cy="3806686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4B8443F-E5FA-5D35-EFF6-7896CFEE7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2063838"/>
            <a:ext cx="506632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9C9904-11DE-F8AA-4316-5ACEC5829E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8199" y="2486203"/>
            <a:ext cx="10515600" cy="3343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537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224" y="502920"/>
            <a:ext cx="5010912" cy="1627632"/>
          </a:xfrm>
          <a:prstGeom prst="rect">
            <a:avLst/>
          </a:prstGeom>
          <a:noFill/>
        </p:spPr>
        <p:txBody>
          <a:bodyPr lIns="91440" tIns="45720" rIns="91440" bIns="45720" anchor="t" anchorCtr="0"/>
          <a:lstStyle>
            <a:lvl1pPr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496" y="2752344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0288" y="1911096"/>
            <a:ext cx="2350008" cy="99669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F8DE9-CF33-BBAF-FFA6-1487D09E6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46136" y="0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37F6F0D-FCD4-63B1-5371-FFB63A75BB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46136" y="3602736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9A62FB8A-A588-91BB-620B-64E5D2090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1655546"/>
            <a:ext cx="12192001" cy="5202454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6584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86584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0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58000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C76B36E-858A-1EFF-2A70-C8D5ADDC0C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777FD6-2BEA-C70A-1C6D-8885D53E9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2470543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ABE26A-0746-BC10-0802-C29EAD6C2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6968402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3" r:id="rId4"/>
    <p:sldLayoutId id="2147483674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57" r:id="rId4"/>
    <p:sldLayoutId id="2147483656" r:id="rId5"/>
    <p:sldLayoutId id="2147483665" r:id="rId6"/>
    <p:sldLayoutId id="2147483652" r:id="rId7"/>
    <p:sldLayoutId id="2147483658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>
                <a:cs typeface="Segoe UI Light"/>
              </a:rPr>
              <a:t>Outland Adventures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636" y="5548378"/>
            <a:ext cx="4882274" cy="638462"/>
          </a:xfrm>
        </p:spPr>
        <p:txBody>
          <a:bodyPr lIns="91440" tIns="45720" rIns="91440" bIns="45720" anchor="t"/>
          <a:lstStyle/>
          <a:p>
            <a:r>
              <a:rPr lang="en-US">
                <a:cs typeface="Segoe UI Light"/>
              </a:rPr>
              <a:t>Taylor Nairn, Benjamin Andrew, Joshua Rex</a:t>
            </a:r>
          </a:p>
          <a:p>
            <a:r>
              <a:rPr lang="en-US">
                <a:cs typeface="Segoe UI Light"/>
              </a:rPr>
              <a:t>Database Development and Use, 7/21/2023</a:t>
            </a:r>
          </a:p>
        </p:txBody>
      </p:sp>
      <p:pic>
        <p:nvPicPr>
          <p:cNvPr id="6" name="Picture Placeholder 5" descr="Woman sitting on mountain peak">
            <a:extLst>
              <a:ext uri="{FF2B5EF4-FFF2-40B4-BE49-F238E27FC236}">
                <a16:creationId xmlns:a16="http://schemas.microsoft.com/office/drawing/2014/main" id="{03C29D19-2732-6417-E1C3-8F45563C28F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14828" r="14828"/>
          <a:stretch/>
        </p:blipFill>
        <p:spPr>
          <a:xfrm>
            <a:off x="6952488" y="950976"/>
            <a:ext cx="5239512" cy="4965192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7C1019-D992-06C7-BBAF-C153A2F43F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0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817725" cy="178308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700">
                <a:cs typeface="Calibri Light"/>
              </a:rPr>
              <a:t>Report #3: Total Equipment Purchases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Use the aggregate function "COUNT" on all equipment purchases contained in the customer table.</a:t>
            </a:r>
          </a:p>
          <a:p>
            <a:r>
              <a:rPr lang="en-US" sz="2200">
                <a:cs typeface="Calibri"/>
              </a:rPr>
              <a:t>Step 2: Display the result.</a:t>
            </a:r>
          </a:p>
        </p:txBody>
      </p:sp>
    </p:spTree>
    <p:extLst>
      <p:ext uri="{BB962C8B-B14F-4D97-AF65-F5344CB8AC3E}">
        <p14:creationId xmlns:p14="http://schemas.microsoft.com/office/powerpoint/2010/main" val="308568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     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       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3: Total Equipment Purchases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>
            <a:extLst>
              <a:ext uri="{FF2B5EF4-FFF2-40B4-BE49-F238E27FC236}">
                <a16:creationId xmlns:a16="http://schemas.microsoft.com/office/drawing/2014/main" id="{EA04737F-31F0-FF2C-55BB-622A895A3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267960" y="2960846"/>
            <a:ext cx="6593840" cy="475615"/>
          </a:xfrm>
        </p:spPr>
      </p:pic>
    </p:spTree>
    <p:extLst>
      <p:ext uri="{BB962C8B-B14F-4D97-AF65-F5344CB8AC3E}">
        <p14:creationId xmlns:p14="http://schemas.microsoft.com/office/powerpoint/2010/main" val="367063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Each customer has a unique </a:t>
            </a:r>
            <a:r>
              <a:rPr lang="en-US" sz="2300" err="1">
                <a:latin typeface="Times New Roman"/>
                <a:cs typeface="Times New Roman"/>
              </a:rPr>
              <a:t>CustomerID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trip has a unique </a:t>
            </a:r>
            <a:r>
              <a:rPr lang="en-US" sz="2300" err="1">
                <a:latin typeface="Times New Roman"/>
                <a:cs typeface="Times New Roman"/>
              </a:rPr>
              <a:t>TripID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equipment item has a unique </a:t>
            </a:r>
            <a:r>
              <a:rPr lang="en-US" sz="2300" err="1">
                <a:latin typeface="Times New Roman"/>
                <a:cs typeface="Times New Roman"/>
              </a:rPr>
              <a:t>EquipmentID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employee has a unique </a:t>
            </a:r>
            <a:r>
              <a:rPr lang="en-US" sz="2300" err="1">
                <a:latin typeface="Times New Roman"/>
                <a:cs typeface="Times New Roman"/>
              </a:rPr>
              <a:t>EmployeeID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inventory item has a unique Category.</a:t>
            </a:r>
          </a:p>
          <a:p>
            <a:r>
              <a:rPr lang="en-US" sz="2300">
                <a:latin typeface="Times New Roman"/>
                <a:cs typeface="Times New Roman"/>
              </a:rPr>
              <a:t>The age of an equipment item can be calculated based on the purchase date.</a:t>
            </a:r>
          </a:p>
          <a:p>
            <a:endParaRPr lang="en-US" sz="2300">
              <a:latin typeface="Calibri"/>
              <a:cs typeface="Calibri"/>
            </a:endParaRPr>
          </a:p>
          <a:p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251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Equipment is specified for rent or sale.</a:t>
            </a:r>
          </a:p>
          <a:p>
            <a:r>
              <a:rPr lang="en-US" sz="2300">
                <a:latin typeface="Times New Roman"/>
                <a:cs typeface="Times New Roman"/>
              </a:rPr>
              <a:t>If used equipment is sold it is first declassified as rental inventory.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customers participating in a trip.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trips organized by a guide.</a:t>
            </a:r>
          </a:p>
          <a:p>
            <a:r>
              <a:rPr lang="en-US" sz="2300">
                <a:latin typeface="Times New Roman"/>
                <a:cs typeface="Times New Roman"/>
              </a:rPr>
              <a:t>An employee can have only one job title at a time.</a:t>
            </a:r>
          </a:p>
          <a:p>
            <a:endParaRPr lang="en-US" sz="2000">
              <a:latin typeface="Times New Roman"/>
              <a:cs typeface="Times New Roman"/>
            </a:endParaRPr>
          </a:p>
          <a:p>
            <a:endParaRPr lang="en-US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3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Blythe </a:t>
            </a:r>
            <a:r>
              <a:rPr lang="en-US" sz="2100" err="1">
                <a:ea typeface="+mn-lt"/>
                <a:cs typeface="+mn-lt"/>
              </a:rPr>
              <a:t>Timmerson</a:t>
            </a:r>
            <a:r>
              <a:rPr lang="en-US" sz="2100">
                <a:ea typeface="+mn-lt"/>
                <a:cs typeface="+mn-lt"/>
              </a:rPr>
              <a:t> and Jim Ford opened Outland Adventures to allow customers to hike and camp in treks in other countries. With their guides, John 'Mac' </a:t>
            </a:r>
            <a:r>
              <a:rPr lang="en-US" sz="2100" err="1">
                <a:ea typeface="+mn-lt"/>
                <a:cs typeface="+mn-lt"/>
              </a:rPr>
              <a:t>MacNell</a:t>
            </a:r>
            <a:r>
              <a:rPr lang="en-US" sz="2100">
                <a:ea typeface="+mn-lt"/>
                <a:cs typeface="+mn-lt"/>
              </a:rPr>
              <a:t> and D.B. 'Duke' Marland, Outland Adventures has seen much success. Anita Gallegos was hired to take the lead on marketing and Mei Wong was hired later to develop a website for the Outland Adventures 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franchise.</a:t>
            </a:r>
            <a:endParaRPr lang="en-US" sz="2100">
              <a:ea typeface="Calibri"/>
              <a:cs typeface="Calibri"/>
            </a:endParaRPr>
          </a:p>
          <a:p>
            <a:pPr marL="0" indent="0">
              <a:buNone/>
            </a:pPr>
            <a:endParaRPr lang="en-US" sz="2100">
              <a:ea typeface="Calibri"/>
              <a:cs typeface="Calibri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8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Now that Outland Adventures is operating smoothly, Blythe and Jim are interested in optimizing their organization. The questions they have asked are these:</a:t>
            </a:r>
          </a:p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Does the company sell enough equipment to justify keeping a store or is renting more efficient?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 specific location that has a downward trend in bookings?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anything in the inventory that is over five years old?</a:t>
            </a:r>
          </a:p>
          <a:p>
            <a:pPr marL="0" indent="0">
              <a:buNone/>
            </a:pPr>
            <a:endParaRPr lang="en-US" sz="2100">
              <a:ea typeface="+mn-lt"/>
              <a:cs typeface="+mn-lt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1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Problems</a:t>
            </a:r>
            <a:endParaRPr lang="en-US" sz="540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700">
              <a:ea typeface="+mn-lt"/>
              <a:cs typeface="+mn-lt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So far, they have conducted treks in Africa, Asia, and Southern Europe. Is there any one of those locations that has a downward trend in bookings? </a:t>
            </a: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Are there inventory items that are over five years old?</a:t>
            </a:r>
            <a:endParaRPr lang="en-US" sz="1700">
              <a:cs typeface="Calibri" panose="020F0502020204030204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Do enough customers buy enough equipment to keep equipment sales?</a:t>
            </a:r>
          </a:p>
        </p:txBody>
      </p:sp>
      <p:pic>
        <p:nvPicPr>
          <p:cNvPr id="11" name="Picture 10" descr="Person climbing up cliff">
            <a:extLst>
              <a:ext uri="{FF2B5EF4-FFF2-40B4-BE49-F238E27FC236}">
                <a16:creationId xmlns:a16="http://schemas.microsoft.com/office/drawing/2014/main" id="{A664F659-4C3D-9E81-0762-504E9C6117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24" r="165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345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7B68F-835C-6011-9673-7D8C43D2B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362200" cy="5919334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Design of the Database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45A37AD-5735-38E2-B9B5-76677379B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9" y="4703021"/>
            <a:ext cx="2242458" cy="140728"/>
          </a:xfrm>
          <a:prstGeom prst="rect">
            <a:avLst/>
          </a:prstGeom>
        </p:spPr>
      </p:pic>
      <p:pic>
        <p:nvPicPr>
          <p:cNvPr id="10" name="Picture 10" descr="A diagram of a workflow&#10;&#10;Description automatically generated">
            <a:extLst>
              <a:ext uri="{FF2B5EF4-FFF2-40B4-BE49-F238E27FC236}">
                <a16:creationId xmlns:a16="http://schemas.microsoft.com/office/drawing/2014/main" id="{4AA79B21-AF64-FC2E-BB37-9E780DD91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8168" y="1275391"/>
            <a:ext cx="8170376" cy="4305658"/>
          </a:xfrm>
        </p:spPr>
      </p:pic>
    </p:spTree>
    <p:extLst>
      <p:ext uri="{BB962C8B-B14F-4D97-AF65-F5344CB8AC3E}">
        <p14:creationId xmlns:p14="http://schemas.microsoft.com/office/powerpoint/2010/main" val="1190651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>
                <a:cs typeface="Calibri Light"/>
              </a:rPr>
              <a:t>Report #1: Trends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Organize each trip by location name and start date.</a:t>
            </a:r>
          </a:p>
          <a:p>
            <a:r>
              <a:rPr lang="en-US" sz="2200">
                <a:cs typeface="Calibri"/>
              </a:rPr>
              <a:t>Step 2: Print out the number of reservations for that trip.</a:t>
            </a:r>
          </a:p>
          <a:p>
            <a:r>
              <a:rPr lang="en-US" sz="2200">
                <a:cs typeface="Calibri"/>
              </a:rPr>
              <a:t>Step 3: Calculate whether there was an increase or decrease in bookings for that trip.</a:t>
            </a:r>
          </a:p>
          <a:p>
            <a:r>
              <a:rPr lang="en-US" sz="2200">
                <a:cs typeface="Calibri"/>
              </a:rPr>
              <a:t>Step 4: Display the difference in reservations as a percentage.</a:t>
            </a:r>
          </a:p>
        </p:txBody>
      </p:sp>
    </p:spTree>
    <p:extLst>
      <p:ext uri="{BB962C8B-B14F-4D97-AF65-F5344CB8AC3E}">
        <p14:creationId xmlns:p14="http://schemas.microsoft.com/office/powerpoint/2010/main" val="20815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1: Trends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p:pic>
        <p:nvPicPr>
          <p:cNvPr id="4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F175782-70B9-1746-90E1-875AB21D3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6365" y="1095402"/>
            <a:ext cx="7045310" cy="429141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583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>
                <a:cs typeface="Calibri Light"/>
              </a:rPr>
              <a:t>Report #2: Expired Inventory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Gather all pieces of equipment and their respective purchase dates into a single table.</a:t>
            </a:r>
          </a:p>
          <a:p>
            <a:r>
              <a:rPr lang="en-US" sz="2200">
                <a:cs typeface="Calibri"/>
              </a:rPr>
              <a:t>Step 2: Check if any items were purchased five or more years ago.</a:t>
            </a:r>
          </a:p>
          <a:p>
            <a:r>
              <a:rPr lang="en-US" sz="2200">
                <a:cs typeface="Calibri"/>
              </a:rPr>
              <a:t>Step 3: Display any items in the database that meet both of those conditions.</a:t>
            </a:r>
          </a:p>
        </p:txBody>
      </p:sp>
    </p:spTree>
    <p:extLst>
      <p:ext uri="{BB962C8B-B14F-4D97-AF65-F5344CB8AC3E}">
        <p14:creationId xmlns:p14="http://schemas.microsoft.com/office/powerpoint/2010/main" val="376658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2: Expired Inventory   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EBB8983-C8AB-0FA8-A3FA-98CB67E81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52072" y="2677636"/>
            <a:ext cx="6459855" cy="1133475"/>
          </a:xfrm>
        </p:spPr>
      </p:pic>
    </p:spTree>
    <p:extLst>
      <p:ext uri="{BB962C8B-B14F-4D97-AF65-F5344CB8AC3E}">
        <p14:creationId xmlns:p14="http://schemas.microsoft.com/office/powerpoint/2010/main" val="161493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87">
      <a:dk1>
        <a:srgbClr val="000000"/>
      </a:dk1>
      <a:lt1>
        <a:srgbClr val="FFFFFF"/>
      </a:lt1>
      <a:dk2>
        <a:srgbClr val="BBAA9C"/>
      </a:dk2>
      <a:lt2>
        <a:srgbClr val="E7E6E6"/>
      </a:lt2>
      <a:accent1>
        <a:srgbClr val="668A60"/>
      </a:accent1>
      <a:accent2>
        <a:srgbClr val="702128"/>
      </a:accent2>
      <a:accent3>
        <a:srgbClr val="46708C"/>
      </a:accent3>
      <a:accent4>
        <a:srgbClr val="BB2606"/>
      </a:accent4>
      <a:accent5>
        <a:srgbClr val="F1910F"/>
      </a:accent5>
      <a:accent6>
        <a:srgbClr val="FBD5AD"/>
      </a:accent6>
      <a:hlink>
        <a:srgbClr val="6F2127"/>
      </a:hlink>
      <a:folHlink>
        <a:srgbClr val="BB2606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EB91EBED-606F-4526-98F2-0BC37D122083}" vid="{0066A017-97AF-4FCB-BD31-68FEF3C011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Office Theme</vt:lpstr>
      <vt:lpstr>Outland Adventures</vt:lpstr>
      <vt:lpstr>The Case Study</vt:lpstr>
      <vt:lpstr>The Case Study</vt:lpstr>
      <vt:lpstr>The Problems</vt:lpstr>
      <vt:lpstr>The Design of the Database</vt:lpstr>
      <vt:lpstr>Report #1: Trends</vt:lpstr>
      <vt:lpstr>Report #1: Trends Output</vt:lpstr>
      <vt:lpstr>Report #2: Expired Inventory</vt:lpstr>
      <vt:lpstr>Report #2: Expired Inventory   Output</vt:lpstr>
      <vt:lpstr>Report #3: Total Equipment Purchases</vt:lpstr>
      <vt:lpstr>     Report        #3: Total Equipment Purchases Output</vt:lpstr>
      <vt:lpstr>Assumptions made in the Design:</vt:lpstr>
      <vt:lpstr>Assumptions made in the Design: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2023-07-10T18:14:26Z</dcterms:created>
  <dcterms:modified xsi:type="dcterms:W3CDTF">2023-07-22T02:58:12Z</dcterms:modified>
</cp:coreProperties>
</file>

<file path=docProps/thumbnail.jpeg>
</file>